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61" r:id="rId4"/>
    <p:sldId id="275" r:id="rId5"/>
    <p:sldId id="276" r:id="rId6"/>
    <p:sldId id="262" r:id="rId7"/>
    <p:sldId id="274" r:id="rId8"/>
    <p:sldId id="285" r:id="rId9"/>
    <p:sldId id="286" r:id="rId10"/>
    <p:sldId id="288" r:id="rId11"/>
    <p:sldId id="287" r:id="rId12"/>
    <p:sldId id="289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FFCC"/>
    <a:srgbClr val="FFCCCC"/>
    <a:srgbClr val="FF9966"/>
    <a:srgbClr val="DDDDDD"/>
    <a:srgbClr val="FFCC99"/>
    <a:srgbClr val="CCFFFF"/>
    <a:srgbClr val="CCFFCC"/>
    <a:srgbClr val="171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1" autoAdjust="0"/>
    <p:restoredTop sz="90929"/>
  </p:normalViewPr>
  <p:slideViewPr>
    <p:cSldViewPr>
      <p:cViewPr varScale="1">
        <p:scale>
          <a:sx n="61" d="100"/>
          <a:sy n="61" d="100"/>
        </p:scale>
        <p:origin x="8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2C46E-96DA-4A05-A6B7-16A18B0A1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5F0-8A17-4AFD-B6E2-5F400B64D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295E-00F8-43F9-BA2D-0CC42EE76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BF66-B3E3-46FA-A2C7-5EAD20F8C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2658-651B-4C4F-9492-BB412D225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513D3-AAD7-4521-8EB5-776A3C69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2E772-BCC2-45D7-A033-F25EFF507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F14B7-41A0-4A0E-8AFE-44D7E9A75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1096E-357E-4496-8989-B4953C6C2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64285-1766-4F8A-89D5-6C84EF0F1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282AC-6F87-4BA9-9F13-529EC4974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8888C6B6-342B-4CC7-8B4E-085518941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57200" y="4572000"/>
            <a:ext cx="4648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>
                <a:solidFill>
                  <a:srgbClr val="FFFFCC"/>
                </a:solidFill>
                <a:latin typeface="Geneva"/>
              </a:rPr>
              <a:t>Late Middle Ages - PPT #1</a:t>
            </a:r>
            <a:endParaRPr lang="en-US" sz="7200" dirty="0">
              <a:solidFill>
                <a:srgbClr val="FFFFCC"/>
              </a:solidFill>
            </a:endParaRPr>
          </a:p>
        </p:txBody>
      </p:sp>
      <p:pic>
        <p:nvPicPr>
          <p:cNvPr id="2051" name="Picture 6" descr="http://www.bnf.fr/enluminures/images/jpeg/i4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733800"/>
            <a:ext cx="35052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8" descr="http://library.wustl.edu/units/spec/exhibits/illuminated/images/shepa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"/>
            <a:ext cx="30749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" descr="http://www.esh.ed.ac.uk/Courses_IB/Mid_Ages/Middle%20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04800"/>
            <a:ext cx="4608513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3829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1226 Louis IX (the 9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became King of France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0" y="304800"/>
            <a:ext cx="2667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persecuted heretics and Jews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sent knights to two crusades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improved royal government – He outlawed private wars and serfdom and heard legal cases himself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1270 France had an efficient centralized monarchy</a:t>
            </a:r>
          </a:p>
        </p:txBody>
      </p:sp>
      <p:pic>
        <p:nvPicPr>
          <p:cNvPr id="45060" name="Picture 4" descr="http://www.house-empire.com/images/Louis8lel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4343400" cy="5372100"/>
          </a:xfrm>
          <a:prstGeom prst="rect">
            <a:avLst/>
          </a:prstGeom>
          <a:noFill/>
        </p:spPr>
      </p:pic>
      <p:pic>
        <p:nvPicPr>
          <p:cNvPr id="6" name="Picture 2" descr="http://upload.wikimedia.org/wikipedia/commons/thumb/0/06/Arms_of_the_Kingdom_of_France_(Ancien).svg/150px-Arms_of_the_Kingdom_of_France_(Ancien)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8478" y="228600"/>
            <a:ext cx="2037522" cy="3124200"/>
          </a:xfrm>
          <a:prstGeom prst="rect">
            <a:avLst/>
          </a:prstGeom>
          <a:noFill/>
        </p:spPr>
      </p:pic>
      <p:pic>
        <p:nvPicPr>
          <p:cNvPr id="7" name="Picture 14" descr="http://images2.wikia.nocookie.net/__cb20120206101719/clubpenguin/images/a/ac/Royal_Scep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997418" flipH="1">
            <a:off x="3974724" y="3471689"/>
            <a:ext cx="2323990" cy="23842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861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Louis’s grandson, Philip IV (the 4</a:t>
            </a:r>
            <a:r>
              <a:rPr lang="en-US" sz="22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clashed with the Pope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Pope said “God has set popes over kings and kingdoms”</a:t>
            </a:r>
          </a:p>
          <a:p>
            <a:pPr>
              <a:buFont typeface="Arial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 wanted to force the clergy to collect taxes for him and sent troops to arrest the Pope. He escaped but died soon after.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years later, in 1305, a French Pope was elected and the papal court was moved to Avignon</a:t>
            </a:r>
          </a:p>
          <a:p>
            <a:pPr>
              <a:buFont typeface="Arial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Pope was elected in Rome and this caused a crisis in the church – each claimed to be the true leader of the church</a:t>
            </a:r>
          </a:p>
        </p:txBody>
      </p:sp>
      <p:pic>
        <p:nvPicPr>
          <p:cNvPr id="43010" name="Picture 2" descr="http://1.bp.blogspot.com/-aPvSlL61foc/TpUE1BOGaeI/AAAAAAAAB_w/89-saZ8fC-o/s1600/Boniface+VI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124200"/>
            <a:ext cx="2809875" cy="3527040"/>
          </a:xfrm>
          <a:prstGeom prst="rect">
            <a:avLst/>
          </a:prstGeom>
          <a:noFill/>
        </p:spPr>
      </p:pic>
      <p:pic>
        <p:nvPicPr>
          <p:cNvPr id="43012" name="Picture 4" descr="http://www.france.fr/en/sites/default/files/imagecache/homepagepush/97-007820_658x635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29000"/>
            <a:ext cx="3655070" cy="3124200"/>
          </a:xfrm>
          <a:prstGeom prst="rect">
            <a:avLst/>
          </a:prstGeom>
          <a:noFill/>
        </p:spPr>
      </p:pic>
      <p:pic>
        <p:nvPicPr>
          <p:cNvPr id="43018" name="Picture 10" descr="http://pages.cs.wisc.edu/~lantz/cs302/TicTacToe/explos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895600"/>
            <a:ext cx="3028950" cy="31246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 set up the Estates General in 1302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097" y="965775"/>
            <a:ext cx="495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had representatives from all three estates, or classes: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estate -clergy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i="1" baseline="30000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800" b="1" i="1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Estate – nobles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i="1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Estate –townspeople </a:t>
            </a:r>
            <a:r>
              <a:rPr lang="en-US" sz="1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(almost everyone was in the 3</a:t>
            </a:r>
            <a:r>
              <a:rPr lang="en-US" sz="1800" i="1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Estate, from the very poor to wealthy merchants)</a:t>
            </a:r>
            <a:endParaRPr lang="en-US" sz="2800" i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5097" y="3793674"/>
            <a:ext cx="38389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Later, French kings would sometimes consult the Estates General but it never served to balance the royal power – French Kings could just ignore them </a:t>
            </a:r>
            <a:r>
              <a:rPr lang="en-US" sz="2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 </a:t>
            </a:r>
            <a:endParaRPr lang="en-US" sz="2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http://teachnet.eu/tobrien/files/Nat.Ass_.3Grou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219200"/>
            <a:ext cx="3048000" cy="2230034"/>
          </a:xfrm>
          <a:prstGeom prst="rect">
            <a:avLst/>
          </a:prstGeom>
          <a:noFill/>
        </p:spPr>
      </p:pic>
      <p:pic>
        <p:nvPicPr>
          <p:cNvPr id="46084" name="Picture 4" descr="http://media-2.web.britannica.com/eb-media/07/126107-004-D73FAB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50004"/>
            <a:ext cx="5029200" cy="27889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9"/>
          <p:cNvSpPr txBox="1">
            <a:spLocks noChangeArrowheads="1"/>
          </p:cNvSpPr>
          <p:nvPr/>
        </p:nvSpPr>
        <p:spPr bwMode="auto">
          <a:xfrm>
            <a:off x="6096000" y="228600"/>
            <a:ext cx="2667000" cy="608628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1000 – 1300 AD Monarchs started gaining more power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400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>
                <a:solidFill>
                  <a:schemeClr val="bg1"/>
                </a:solidFill>
                <a:latin typeface="Arial" charset="0"/>
              </a:rPr>
              <a:t>Monarchs strengthened ties with townspeople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300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>
                <a:solidFill>
                  <a:schemeClr val="bg1"/>
                </a:solidFill>
                <a:latin typeface="Arial" charset="0"/>
              </a:rPr>
              <a:t>Townspeople became loyal to the royal ruler</a:t>
            </a:r>
          </a:p>
          <a:p>
            <a:pPr>
              <a:spcBef>
                <a:spcPct val="50000"/>
              </a:spcBef>
            </a:pPr>
            <a:endParaRPr lang="en-US" sz="2300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>
                <a:solidFill>
                  <a:schemeClr val="bg1"/>
                </a:solidFill>
                <a:latin typeface="Arial" charset="0"/>
              </a:rPr>
              <a:t>Unity increased trade</a:t>
            </a:r>
          </a:p>
        </p:txBody>
      </p:sp>
      <p:sp>
        <p:nvSpPr>
          <p:cNvPr id="13315" name="Text Box 22"/>
          <p:cNvSpPr txBox="1">
            <a:spLocks noChangeArrowheads="1"/>
          </p:cNvSpPr>
          <p:nvPr/>
        </p:nvSpPr>
        <p:spPr bwMode="auto">
          <a:xfrm>
            <a:off x="762000" y="2286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304800" y="228600"/>
            <a:ext cx="4876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u="sng" dirty="0">
                <a:solidFill>
                  <a:schemeClr val="bg1"/>
                </a:solidFill>
                <a:latin typeface="+mj-lt"/>
              </a:rPr>
              <a:t>Ch 8, Sec. 1: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u="sng" dirty="0">
                <a:solidFill>
                  <a:schemeClr val="bg1"/>
                </a:solidFill>
                <a:latin typeface="+mj-lt"/>
              </a:rPr>
              <a:t>Royal Power Grows</a:t>
            </a:r>
            <a:endParaRPr lang="en-US" sz="3200" b="1" u="sng" dirty="0">
              <a:latin typeface="+mn-lt"/>
            </a:endParaRPr>
          </a:p>
        </p:txBody>
      </p:sp>
      <p:pic>
        <p:nvPicPr>
          <p:cNvPr id="13322" name="Picture 10" descr="http://1.bp.blogspot.com/_L-aIG-7AW7I/SLdZU9-49_I/AAAAAAAABsI/lIVMS8MTpdQ/s400/Ordem+e+alegria+medieval,+Gloria+da+Idade+Me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648200" cy="3125916"/>
          </a:xfrm>
          <a:prstGeom prst="rect">
            <a:avLst/>
          </a:prstGeom>
          <a:noFill/>
        </p:spPr>
      </p:pic>
      <p:pic>
        <p:nvPicPr>
          <p:cNvPr id="13324" name="Picture 12" descr="http://upload.wikimedia.org/wikipedia/commons/thumb/c/c9/Arms_of_the_Monarchs_Navarre_(1328-1425)_with_the_Royal_Crest.svg/220px-Arms_of_the_Monarchs_Navarre_(1328-1425)_with_the_Royal_Crest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743200"/>
            <a:ext cx="2095500" cy="38671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14400" y="53340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nationalism begin to grow.</a:t>
            </a:r>
          </a:p>
        </p:txBody>
      </p:sp>
      <p:pic>
        <p:nvPicPr>
          <p:cNvPr id="13326" name="Picture 14" descr="http://images2.wikia.nocookie.net/__cb20120206101719/clubpenguin/images/a/ac/Royal_Scep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30769" flipH="1">
            <a:off x="7296175" y="1314862"/>
            <a:ext cx="1485480" cy="1524000"/>
          </a:xfrm>
          <a:prstGeom prst="rect">
            <a:avLst/>
          </a:prstGeom>
          <a:noFill/>
        </p:spPr>
      </p:pic>
      <p:pic>
        <p:nvPicPr>
          <p:cNvPr id="13328" name="Picture 16" descr="http://upload.wikimedia.org/wikipedia/commons/thumb/6/65/Royal_Crown_of_France.svg/331px-Royal_Crown_of_Franc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73058">
            <a:off x="8037250" y="4645000"/>
            <a:ext cx="985044" cy="8570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0"/>
          <a:ext cx="9144000" cy="673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Photo Editor Photo" r:id="rId3" imgW="46742857" imgH="34447619" progId="">
                  <p:embed/>
                </p:oleObj>
              </mc:Choice>
              <mc:Fallback>
                <p:oleObj name="Photo Editor Photo" r:id="rId3" imgW="46742857" imgH="344476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73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362200" y="1066800"/>
            <a:ext cx="2438400" cy="13144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King of England dies without children – promises throne to cousin – Duke William of Normandy (N. France)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858000" y="914400"/>
            <a:ext cx="2057400" cy="15589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Anglo-Saxons select Edward’s brother-in-law Harold to be King – he breaks promise to Wm of Normandy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514600" y="2819400"/>
            <a:ext cx="2209800" cy="17399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King of Norway says he should inherit crown – loves to fight and attacks England (berserking)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914400" y="40386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Normandy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7086600" y="2819400"/>
            <a:ext cx="1828800" cy="180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Harold G. defeats Hadrada – Wm’s army sets sail for England. Harold’s army marches 250 miles south to meet Normans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743200" y="4648200"/>
            <a:ext cx="3276600" cy="2047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>
                <a:latin typeface="Arial" charset="0"/>
              </a:rPr>
              <a:t>Harold’s army relies on two- handed battle-ax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>
                <a:latin typeface="Arial" charset="0"/>
              </a:rPr>
              <a:t>William’s army uses flurries of arrows - crossbow, cavalry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>
                <a:latin typeface="Arial" charset="0"/>
              </a:rPr>
              <a:t>Normans win by faking retreat and then turning and attacking the Saxons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096000" y="4810125"/>
            <a:ext cx="2819400" cy="2047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Norman culture changes Saxon traditions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French words blended with Anglo-Saxon language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Established feudal system in England – </a:t>
            </a:r>
            <a:r>
              <a:rPr lang="en-US" sz="1600" b="1">
                <a:latin typeface="Arial" charset="0"/>
              </a:rPr>
              <a:t>increased power of English Monarch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0" y="304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Arial" charset="0"/>
              </a:rPr>
              <a:t>In 1066, England was invaded by William of Normandy – William the Conqueror</a:t>
            </a:r>
          </a:p>
        </p:txBody>
      </p:sp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04800" y="0"/>
          <a:ext cx="56800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Photo Editor Photo" r:id="rId3" imgW="18057143" imgH="21809524" progId="">
                  <p:embed/>
                </p:oleObj>
              </mc:Choice>
              <mc:Fallback>
                <p:oleObj name="Photo Editor Photo" r:id="rId3" imgW="18057143" imgH="218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0"/>
                        <a:ext cx="56800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019800" y="0"/>
            <a:ext cx="31242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William strengthened his power by ordering a </a:t>
            </a:r>
            <a:r>
              <a:rPr lang="en-US" sz="2400" u="sng">
                <a:solidFill>
                  <a:schemeClr val="bg1"/>
                </a:solidFill>
                <a:latin typeface="Arial" charset="0"/>
              </a:rPr>
              <a:t>survey of his realm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 – the results were the </a:t>
            </a:r>
            <a:r>
              <a:rPr lang="en-US" sz="2400" b="1">
                <a:solidFill>
                  <a:schemeClr val="bg1"/>
                </a:solidFill>
                <a:latin typeface="Arial" charset="0"/>
              </a:rPr>
              <a:t>Domesday Book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096000" y="2133600"/>
            <a:ext cx="2819400" cy="1320800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His son Henry I used this information to collect taxes more effectively.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096000" y="3657600"/>
            <a:ext cx="28194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William’s grandson, Henry II established a uniform system of justice, leading to </a:t>
            </a:r>
            <a:r>
              <a:rPr lang="en-US" sz="2000" b="1">
                <a:solidFill>
                  <a:schemeClr val="bg1"/>
                </a:solidFill>
                <a:latin typeface="Arial" charset="0"/>
              </a:rPr>
              <a:t>Common Law</a:t>
            </a:r>
            <a:r>
              <a:rPr lang="en-US" sz="2000">
                <a:solidFill>
                  <a:schemeClr val="bg1"/>
                </a:solidFill>
                <a:latin typeface="Arial" charset="0"/>
              </a:rPr>
              <a:t>- </a:t>
            </a:r>
            <a:r>
              <a:rPr lang="en-US" sz="2000" u="sng">
                <a:solidFill>
                  <a:schemeClr val="bg1"/>
                </a:solidFill>
                <a:latin typeface="Arial" charset="0"/>
              </a:rPr>
              <a:t>justice was uniform and applied to all</a:t>
            </a:r>
            <a:r>
              <a:rPr lang="en-US" sz="2000">
                <a:solidFill>
                  <a:schemeClr val="bg1"/>
                </a:solidFill>
                <a:latin typeface="Arial" charset="0"/>
              </a:rPr>
              <a:t>. He also created a central bureaucracy.</a:t>
            </a:r>
          </a:p>
        </p:txBody>
      </p:sp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50292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>
                <a:solidFill>
                  <a:schemeClr val="bg1"/>
                </a:solidFill>
                <a:latin typeface="Arial" charset="0"/>
              </a:rPr>
              <a:t>The Church said their allegiance was to the Pope not to the King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This led to a clash between Henry and his friend, </a:t>
            </a:r>
            <a:r>
              <a:rPr lang="en-US" sz="2000" b="1">
                <a:solidFill>
                  <a:srgbClr val="FFCC00"/>
                </a:solidFill>
                <a:latin typeface="Arial" charset="0"/>
              </a:rPr>
              <a:t>Thomas Beckett, the Archbishop of Canterbury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Henry had his men murder Thomas in his own church – Beckett was proclaimed a saint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3555" name="Picture 4" descr="http://www.spartacus.schoolnet.co.uk/NORbecke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04800"/>
            <a:ext cx="34353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0" y="1368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3557" name="Picture 7" descr="The Church of St. Thomas A Beckett, Hampsthwa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4191000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4800600" y="5105400"/>
            <a:ext cx="4038600" cy="15525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Henry had to confess his fault and give up his efforts to make the Church subject to the King’s law</a:t>
            </a:r>
          </a:p>
        </p:txBody>
      </p:sp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0"/>
          <a:ext cx="9601200" cy="683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Photo Editor Photo" r:id="rId3" imgW="49885714" imgH="35514286" progId="">
                  <p:embed/>
                </p:oleObj>
              </mc:Choice>
              <mc:Fallback>
                <p:oleObj name="Photo Editor Photo" r:id="rId3" imgW="49885714" imgH="3551428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01200" cy="683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5670550"/>
            <a:ext cx="8534400" cy="11874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During the reign of Henry’s son John, the nobility rebelled against the growth of royal power. In 1215 they forced John to sign the </a:t>
            </a:r>
            <a:r>
              <a:rPr lang="en-US" sz="2400" b="1">
                <a:latin typeface="Arial" charset="0"/>
              </a:rPr>
              <a:t>MAGNA CARTA – the King must follow the law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3124200" y="1219200"/>
            <a:ext cx="5791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Raising taxes. </a:t>
            </a:r>
            <a:r>
              <a:rPr lang="en-US" sz="1600">
                <a:solidFill>
                  <a:srgbClr val="FF3300"/>
                </a:solidFill>
                <a:latin typeface="Arial" charset="0"/>
              </a:rPr>
              <a:t>Demanding money for your war with France and losing land.</a:t>
            </a:r>
            <a:r>
              <a:rPr lang="en-US" sz="1600">
                <a:latin typeface="Arial" charset="0"/>
              </a:rPr>
              <a:t> Engaging in a quarrel with the Pope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5486400" y="2743200"/>
            <a:ext cx="3352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“If I sign this document…I will be giving power to the Lords and the English people.”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4953000" y="4343400"/>
            <a:ext cx="4419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--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Cruel, ignorant, and unpopular</a:t>
            </a: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990600" y="4495800"/>
            <a:ext cx="3429000" cy="11906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Limited Monarch’s Power</a:t>
            </a:r>
            <a:r>
              <a:rPr lang="en-US" sz="1800">
                <a:latin typeface="Arial" charset="0"/>
              </a:rPr>
              <a:t>-no imprisonment without jury trial-no taxes without lord’s consent-no interference with the church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381000" y="381000"/>
            <a:ext cx="1905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solidFill>
                  <a:schemeClr val="accent2"/>
                </a:solidFill>
                <a:latin typeface="Arial" charset="0"/>
              </a:rPr>
              <a:t>Assumed throne after death of brother, Richard “The Lionhearted”-who was wounded in the crusades</a:t>
            </a:r>
          </a:p>
        </p:txBody>
      </p:sp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6781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CC"/>
                </a:solidFill>
                <a:latin typeface="Arial" charset="0"/>
              </a:rPr>
              <a:t>The </a:t>
            </a:r>
            <a:r>
              <a:rPr lang="en-US" sz="2800" b="1">
                <a:solidFill>
                  <a:srgbClr val="FFFFCC"/>
                </a:solidFill>
                <a:latin typeface="Arial" charset="0"/>
              </a:rPr>
              <a:t>Magna Carta</a:t>
            </a:r>
            <a:r>
              <a:rPr lang="en-US" sz="2400">
                <a:solidFill>
                  <a:srgbClr val="FFFFCC"/>
                </a:solidFill>
                <a:latin typeface="Arial" charset="0"/>
              </a:rPr>
              <a:t> laid the foundation of a </a:t>
            </a:r>
            <a:r>
              <a:rPr lang="en-US" sz="2400" u="sng">
                <a:solidFill>
                  <a:srgbClr val="FFFFCC"/>
                </a:solidFill>
                <a:latin typeface="Arial" charset="0"/>
              </a:rPr>
              <a:t>limited monarchy</a:t>
            </a:r>
            <a:r>
              <a:rPr lang="en-US" sz="2400">
                <a:solidFill>
                  <a:srgbClr val="FFFFCC"/>
                </a:solidFill>
                <a:latin typeface="Arial" charset="0"/>
              </a:rPr>
              <a:t> in which the king must share power with his subjects.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28600" y="5410200"/>
            <a:ext cx="8686800" cy="1196975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This eventually led to the creation of </a:t>
            </a:r>
            <a:r>
              <a:rPr lang="en-US" sz="2400" b="1" u="sng">
                <a:latin typeface="Arial" charset="0"/>
              </a:rPr>
              <a:t>Parliament</a:t>
            </a:r>
            <a:r>
              <a:rPr lang="en-US" sz="2400">
                <a:latin typeface="Arial" charset="0"/>
              </a:rPr>
              <a:t> , which includes the House of Lords and the House of Commons           ---   </a:t>
            </a:r>
            <a:r>
              <a:rPr lang="en-US" sz="2400" b="1" u="sng">
                <a:latin typeface="Arial" charset="0"/>
              </a:rPr>
              <a:t>THE LEGISLATIVE BRANCH OF GOVERNMENT</a:t>
            </a:r>
            <a:endParaRPr lang="en-US" sz="2400">
              <a:latin typeface="Arial" charset="0"/>
            </a:endParaRPr>
          </a:p>
        </p:txBody>
      </p:sp>
      <p:pic>
        <p:nvPicPr>
          <p:cNvPr id="25604" name="Picture 5" descr="http://www.princeton.edu/~lawjourn/images/Magna%20C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23272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http://mss.library.nottingham.ac.uk/images/exhibit/jaunts/time_henry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609600"/>
            <a:ext cx="1676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 descr="http://www.schoolshistory.org.uk/Henry%20VIII%20in%20Parliam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981200"/>
            <a:ext cx="390525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1" descr="http://www.carsp.ca/parliame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2209800"/>
            <a:ext cx="17033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228600" y="304800"/>
            <a:ext cx="868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  </a:t>
            </a:r>
            <a:r>
              <a:rPr lang="en-US" sz="2600" b="1" dirty="0">
                <a:solidFill>
                  <a:srgbClr val="FFCC99"/>
                </a:solidFill>
                <a:latin typeface="Arial" charset="0"/>
              </a:rPr>
              <a:t>In France, the High Middle Ages was marked by the slow emergence of a central monarch . However, France remained largely feudal  </a:t>
            </a:r>
            <a:r>
              <a:rPr lang="en-US" sz="2600" dirty="0">
                <a:solidFill>
                  <a:srgbClr val="FFCC99"/>
                </a:solidFill>
                <a:latin typeface="Arial" charset="0"/>
              </a:rPr>
              <a:t>   </a:t>
            </a:r>
            <a:r>
              <a:rPr lang="en-US" sz="2600" dirty="0">
                <a:solidFill>
                  <a:srgbClr val="FFCC99"/>
                </a:solidFill>
              </a:rPr>
              <a:t>            </a:t>
            </a:r>
            <a:r>
              <a:rPr lang="en-US" sz="2600" dirty="0"/>
              <a:t>  </a:t>
            </a:r>
            <a:r>
              <a:rPr lang="en-US" sz="2800" dirty="0"/>
              <a:t>               </a:t>
            </a:r>
            <a:r>
              <a:rPr lang="en-US" sz="2800" dirty="0">
                <a:latin typeface="Times New Roman" charset="0"/>
              </a:rPr>
              <a:t> </a:t>
            </a:r>
            <a:br>
              <a:rPr lang="en-US" sz="2800" dirty="0">
                <a:latin typeface="Times New Roman" charset="0"/>
              </a:rPr>
            </a:br>
            <a:endParaRPr lang="en-US" sz="2800" dirty="0">
              <a:latin typeface="Times New Roman" charset="0"/>
            </a:endParaRPr>
          </a:p>
        </p:txBody>
      </p:sp>
      <p:pic>
        <p:nvPicPr>
          <p:cNvPr id="26627" name="Picture 5" descr="Feudal France About 1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3460750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18288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charset="0"/>
              </a:rPr>
              <a:t>For over 500 years the French monarchy slowly and methodically increased its control over that of the feudal nobility and its traditional English rivals</a:t>
            </a:r>
            <a:r>
              <a:rPr lang="en-US" sz="2400" dirty="0">
                <a:latin typeface="Times New Roman" charset="0"/>
              </a:rPr>
              <a:t> </a:t>
            </a:r>
          </a:p>
        </p:txBody>
      </p:sp>
      <p:pic>
        <p:nvPicPr>
          <p:cNvPr id="26630" name="Picture 6" descr="http://flagspot.net/images/f/fr_roy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419600"/>
            <a:ext cx="3086100" cy="20574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3400"/>
            <a:ext cx="32766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1179 Phillip II became king of France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paid middle class officials who became loyal to him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quadrupled royal holdings  and gained control of English held lands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his death in 1223 he became the most powerful ruler in Europe</a:t>
            </a:r>
          </a:p>
        </p:txBody>
      </p:sp>
      <p:pic>
        <p:nvPicPr>
          <p:cNvPr id="44034" name="Picture 2" descr="http://upload.wikimedia.org/wikipedia/commons/thumb/1/1c/Philippe_II_Auguste.jpg/220px-Philippe_II_Augus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8600"/>
            <a:ext cx="1905000" cy="2744933"/>
          </a:xfrm>
          <a:prstGeom prst="rect">
            <a:avLst/>
          </a:prstGeom>
          <a:noFill/>
        </p:spPr>
      </p:pic>
      <p:pic>
        <p:nvPicPr>
          <p:cNvPr id="44036" name="Picture 4" descr="http://upload.wikimedia.org/wikipedia/commons/thumb/f/f5/Conquetes_Philippe_Auguste.gif/250px-Conquetes_Philippe_August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57093"/>
            <a:ext cx="4495800" cy="3380843"/>
          </a:xfrm>
          <a:prstGeom prst="rect">
            <a:avLst/>
          </a:prstGeom>
          <a:noFill/>
        </p:spPr>
      </p:pic>
      <p:pic>
        <p:nvPicPr>
          <p:cNvPr id="44038" name="Picture 6" descr="http://www.france.fr/en/sites/default/files/imagecache/vous_aimerez_aussi/12-521690_658x635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81000"/>
            <a:ext cx="2324100" cy="19812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9317</TotalTime>
  <Words>766</Words>
  <Application>Microsoft Office PowerPoint</Application>
  <PresentationFormat>On-screen Show (4:3)</PresentationFormat>
  <Paragraphs>62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Geneva</vt:lpstr>
      <vt:lpstr>Old English Text MT</vt:lpstr>
      <vt:lpstr>Times New Roman</vt:lpstr>
      <vt:lpstr>Wingdings</vt:lpstr>
      <vt:lpstr>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</dc:creator>
  <cp:lastModifiedBy>Kathleen D. Harrington</cp:lastModifiedBy>
  <cp:revision>106</cp:revision>
  <dcterms:created xsi:type="dcterms:W3CDTF">2004-10-20T17:10:41Z</dcterms:created>
  <dcterms:modified xsi:type="dcterms:W3CDTF">2018-11-14T13:03:11Z</dcterms:modified>
</cp:coreProperties>
</file>